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ato Heavy" charset="1" panose="020F0502020204030203"/>
      <p:regular r:id="rId12"/>
    </p:embeddedFont>
    <p:embeddedFont>
      <p:font typeface="Lato Heavy Bold" charset="1" panose="020F0502020204030203"/>
      <p:regular r:id="rId13"/>
    </p:embeddedFont>
    <p:embeddedFont>
      <p:font typeface="Lato Heavy Italics" charset="1" panose="020F0502020204030203"/>
      <p:regular r:id="rId14"/>
    </p:embeddedFont>
    <p:embeddedFont>
      <p:font typeface="Lato Heavy Bold Italics" charset="1" panose="020F0502020204030203"/>
      <p:regular r:id="rId15"/>
    </p:embeddedFont>
    <p:embeddedFont>
      <p:font typeface="WenQuanYi" charset="1" panose="020B0606030804020204"/>
      <p:regular r:id="rId16"/>
    </p:embeddedFont>
    <p:embeddedFont>
      <p:font typeface="思源黑体" charset="1" panose="020B0500000000000000"/>
      <p:regular r:id="rId17"/>
    </p:embeddedFont>
    <p:embeddedFont>
      <p:font typeface="思源黑体 Bold" charset="1" panose="020B0600000000000000"/>
      <p:regular r:id="rId18"/>
    </p:embeddedFont>
    <p:embeddedFont>
      <p:font typeface="思源黑体-超粗体" charset="1" panose="020B0A00000000000000"/>
      <p:regular r:id="rId19"/>
    </p:embeddedFont>
    <p:embeddedFont>
      <p:font typeface="DM Sans" charset="1" panose="00000000000000000000"/>
      <p:regular r:id="rId20"/>
    </p:embeddedFont>
    <p:embeddedFont>
      <p:font typeface="DM Sans Bold" charset="1" panose="00000000000000000000"/>
      <p:regular r:id="rId21"/>
    </p:embeddedFont>
    <p:embeddedFont>
      <p:font typeface="DM Sans Italics" charset="1" panose="00000000000000000000"/>
      <p:regular r:id="rId22"/>
    </p:embeddedFont>
    <p:embeddedFont>
      <p:font typeface="DM Sans Bold Italic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media/image27.png" Type="http://schemas.openxmlformats.org/officeDocument/2006/relationships/image"/><Relationship Id="rId13" Target="../media/image28.sv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0.png" Type="http://schemas.openxmlformats.org/officeDocument/2006/relationships/image"/><Relationship Id="rId7" Target="../media/image18.png" Type="http://schemas.openxmlformats.org/officeDocument/2006/relationships/image"/><Relationship Id="rId8" Target="../media/image1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38.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39.png" Type="http://schemas.openxmlformats.org/officeDocument/2006/relationships/image"/><Relationship Id="rId8" Target="../media/image4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A4DB82"/>
        </a:solidFill>
      </p:bgPr>
    </p:bg>
    <p:spTree>
      <p:nvGrpSpPr>
        <p:cNvPr id="1" name=""/>
        <p:cNvGrpSpPr/>
        <p:nvPr/>
      </p:nvGrpSpPr>
      <p:grpSpPr>
        <a:xfrm>
          <a:off x="0" y="0"/>
          <a:ext cx="0" cy="0"/>
          <a:chOff x="0" y="0"/>
          <a:chExt cx="0" cy="0"/>
        </a:xfrm>
      </p:grpSpPr>
      <p:grpSp>
        <p:nvGrpSpPr>
          <p:cNvPr name="Group 2" id="2"/>
          <p:cNvGrpSpPr/>
          <p:nvPr/>
        </p:nvGrpSpPr>
        <p:grpSpPr>
          <a:xfrm rot="0">
            <a:off x="0" y="7794668"/>
            <a:ext cx="18288000" cy="2492332"/>
            <a:chOff x="0" y="0"/>
            <a:chExt cx="24384000" cy="3323109"/>
          </a:xfrm>
        </p:grpSpPr>
        <p:sp>
          <p:nvSpPr>
            <p:cNvPr name="AutoShape 3" id="3"/>
            <p:cNvSpPr/>
            <p:nvPr/>
          </p:nvSpPr>
          <p:spPr>
            <a:xfrm rot="0">
              <a:off x="0" y="0"/>
              <a:ext cx="24384000" cy="3323109"/>
            </a:xfrm>
            <a:prstGeom prst="rect">
              <a:avLst/>
            </a:prstGeom>
            <a:solidFill>
              <a:srgbClr val="FFFFFF"/>
            </a:solidFill>
          </p:spPr>
        </p:sp>
        <p:sp>
          <p:nvSpPr>
            <p:cNvPr name="TextBox 4" id="4"/>
            <p:cNvSpPr txBox="true"/>
            <p:nvPr/>
          </p:nvSpPr>
          <p:spPr>
            <a:xfrm rot="0">
              <a:off x="1905290" y="1241424"/>
              <a:ext cx="12078907" cy="773586"/>
            </a:xfrm>
            <a:prstGeom prst="rect">
              <a:avLst/>
            </a:prstGeom>
          </p:spPr>
          <p:txBody>
            <a:bodyPr anchor="t" rtlCol="false" tIns="0" lIns="0" bIns="0" rIns="0">
              <a:spAutoFit/>
            </a:bodyPr>
            <a:lstStyle/>
            <a:p>
              <a:pPr>
                <a:lnSpc>
                  <a:spcPts val="4900"/>
                </a:lnSpc>
              </a:pPr>
              <a:r>
                <a:rPr lang="en-US" sz="3500" spc="210">
                  <a:solidFill>
                    <a:srgbClr val="000000"/>
                  </a:solidFill>
                  <a:latin typeface="思源黑体"/>
                </a:rPr>
                <a:t>Xinyrui Pan &amp; Xinyan Zhao</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1582233" y="1028700"/>
            <a:ext cx="2500407" cy="4586734"/>
          </a:xfrm>
          <a:prstGeom prst="rect">
            <a:avLst/>
          </a:prstGeom>
        </p:spPr>
      </p:pic>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2601381" y="3507794"/>
            <a:ext cx="2295036" cy="2240790"/>
          </a:xfrm>
          <a:prstGeom prst="rect">
            <a:avLst/>
          </a:prstGeom>
        </p:spPr>
      </p:pic>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748899" y="2109122"/>
            <a:ext cx="2656623" cy="3506312"/>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8484547">
            <a:off x="15146693" y="4940920"/>
            <a:ext cx="2517660" cy="823961"/>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1818788" y="5615434"/>
            <a:ext cx="4586734" cy="3642866"/>
          </a:xfrm>
          <a:prstGeom prst="rect">
            <a:avLst/>
          </a:prstGeom>
        </p:spPr>
      </p:pic>
      <p:pic>
        <p:nvPicPr>
          <p:cNvPr name="Picture 10" id="10"/>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14345055" y="1174825"/>
            <a:ext cx="732156" cy="732156"/>
          </a:xfrm>
          <a:prstGeom prst="rect">
            <a:avLst/>
          </a:prstGeom>
        </p:spPr>
      </p:pic>
      <p:sp>
        <p:nvSpPr>
          <p:cNvPr name="TextBox 11" id="11"/>
          <p:cNvSpPr txBox="true"/>
          <p:nvPr/>
        </p:nvSpPr>
        <p:spPr>
          <a:xfrm rot="0">
            <a:off x="1028700" y="2399698"/>
            <a:ext cx="10262466" cy="3348885"/>
          </a:xfrm>
          <a:prstGeom prst="rect">
            <a:avLst/>
          </a:prstGeom>
        </p:spPr>
        <p:txBody>
          <a:bodyPr anchor="t" rtlCol="false" tIns="0" lIns="0" bIns="0" rIns="0">
            <a:spAutoFit/>
          </a:bodyPr>
          <a:lstStyle/>
          <a:p>
            <a:pPr>
              <a:lnSpc>
                <a:spcPts val="13080"/>
              </a:lnSpc>
            </a:pPr>
            <a:r>
              <a:rPr lang="en-US" sz="12000" spc="-455">
                <a:solidFill>
                  <a:srgbClr val="000000"/>
                </a:solidFill>
                <a:latin typeface="思源黑体-超粗体"/>
              </a:rPr>
              <a:t>The C</a:t>
            </a:r>
            <a:r>
              <a:rPr lang="en-US" sz="12000" spc="-455">
                <a:solidFill>
                  <a:srgbClr val="000000"/>
                </a:solidFill>
                <a:latin typeface="思源黑体-超粗体"/>
              </a:rPr>
              <a:t>rash</a:t>
            </a:r>
            <a:r>
              <a:rPr lang="en-US" sz="12000" spc="-455">
                <a:solidFill>
                  <a:srgbClr val="000000"/>
                </a:solidFill>
                <a:latin typeface="思源黑体-超粗体"/>
              </a:rPr>
              <a:t> of</a:t>
            </a:r>
          </a:p>
          <a:p>
            <a:pPr>
              <a:lnSpc>
                <a:spcPts val="13080"/>
              </a:lnSpc>
            </a:pPr>
            <a:r>
              <a:rPr lang="en-US" sz="12000" spc="-455">
                <a:solidFill>
                  <a:srgbClr val="000000"/>
                </a:solidFill>
                <a:latin typeface="思源黑体-超粗体"/>
              </a:rPr>
              <a:t>T</a:t>
            </a:r>
            <a:r>
              <a:rPr lang="en-US" sz="12000" spc="-455">
                <a:solidFill>
                  <a:srgbClr val="000000"/>
                </a:solidFill>
                <a:latin typeface="思源黑体-超粗体"/>
              </a:rPr>
              <a:t>erra Luna </a:t>
            </a:r>
            <a:r>
              <a:rPr lang="en-US" sz="12000" spc="-455">
                <a:solidFill>
                  <a:srgbClr val="000000"/>
                </a:solidFill>
                <a:latin typeface="思源黑体-超粗体"/>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A4DB82"/>
        </a:solidFill>
      </p:bgPr>
    </p:bg>
    <p:spTree>
      <p:nvGrpSpPr>
        <p:cNvPr id="1" name=""/>
        <p:cNvGrpSpPr/>
        <p:nvPr/>
      </p:nvGrpSpPr>
      <p:grpSpPr>
        <a:xfrm>
          <a:off x="0" y="0"/>
          <a:ext cx="0" cy="0"/>
          <a:chOff x="0" y="0"/>
          <a:chExt cx="0" cy="0"/>
        </a:xfrm>
      </p:grpSpPr>
      <p:sp>
        <p:nvSpPr>
          <p:cNvPr name="AutoShape 2" id="2"/>
          <p:cNvSpPr/>
          <p:nvPr/>
        </p:nvSpPr>
        <p:spPr>
          <a:xfrm rot="0">
            <a:off x="0" y="0"/>
            <a:ext cx="18288000" cy="2419348"/>
          </a:xfrm>
          <a:prstGeom prst="rect">
            <a:avLst/>
          </a:prstGeom>
          <a:solidFill>
            <a:srgbClr val="FFFFFF"/>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911720" y="3289434"/>
            <a:ext cx="2347580" cy="2525164"/>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59983" y="8181770"/>
            <a:ext cx="3903510" cy="3718217"/>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28700" y="3657622"/>
            <a:ext cx="671098" cy="671098"/>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2326005">
            <a:off x="14834226" y="8336789"/>
            <a:ext cx="3825833" cy="1252091"/>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1561863">
            <a:off x="3040196" y="2102751"/>
            <a:ext cx="1666304" cy="633195"/>
          </a:xfrm>
          <a:prstGeom prst="rect">
            <a:avLst/>
          </a:prstGeom>
        </p:spPr>
      </p:pic>
      <p:sp>
        <p:nvSpPr>
          <p:cNvPr name="TextBox 8" id="8"/>
          <p:cNvSpPr txBox="true"/>
          <p:nvPr/>
        </p:nvSpPr>
        <p:spPr>
          <a:xfrm rot="0">
            <a:off x="1028700" y="4157270"/>
            <a:ext cx="18645749" cy="3143206"/>
          </a:xfrm>
          <a:prstGeom prst="rect">
            <a:avLst/>
          </a:prstGeom>
        </p:spPr>
        <p:txBody>
          <a:bodyPr anchor="t" rtlCol="false" tIns="0" lIns="0" bIns="0" rIns="0">
            <a:spAutoFit/>
          </a:bodyPr>
          <a:lstStyle/>
          <a:p>
            <a:pPr>
              <a:lnSpc>
                <a:spcPts val="12599"/>
              </a:lnSpc>
            </a:pPr>
            <a:r>
              <a:rPr lang="en-US" sz="9000">
                <a:solidFill>
                  <a:srgbClr val="000000"/>
                </a:solidFill>
                <a:latin typeface="思源黑体-超粗体"/>
              </a:rPr>
              <a:t>Why a run on anchor</a:t>
            </a:r>
          </a:p>
          <a:p>
            <a:pPr>
              <a:lnSpc>
                <a:spcPts val="12599"/>
              </a:lnSpc>
            </a:pPr>
            <a:r>
              <a:rPr lang="en-US" sz="9000">
                <a:solidFill>
                  <a:srgbClr val="000000"/>
                </a:solidFill>
                <a:latin typeface="思源黑体-超粗体"/>
              </a:rPr>
              <a:t>contributes to Luna's crash?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320150" y="2484349"/>
            <a:ext cx="3163248" cy="1989303"/>
          </a:xfrm>
          <a:prstGeom prst="rect">
            <a:avLst/>
          </a:prstGeom>
        </p:spPr>
      </p:pic>
      <p:sp>
        <p:nvSpPr>
          <p:cNvPr name="TextBox 3" id="3"/>
          <p:cNvSpPr txBox="true"/>
          <p:nvPr/>
        </p:nvSpPr>
        <p:spPr>
          <a:xfrm rot="0">
            <a:off x="14111545" y="942974"/>
            <a:ext cx="3147755" cy="495264"/>
          </a:xfrm>
          <a:prstGeom prst="rect">
            <a:avLst/>
          </a:prstGeom>
        </p:spPr>
        <p:txBody>
          <a:bodyPr anchor="t" rtlCol="false" tIns="0" lIns="0" bIns="0" rIns="0">
            <a:spAutoFit/>
          </a:bodyPr>
          <a:lstStyle/>
          <a:p>
            <a:pPr algn="r">
              <a:lnSpc>
                <a:spcPts val="3900"/>
              </a:lnSpc>
              <a:spcBef>
                <a:spcPct val="0"/>
              </a:spcBef>
            </a:pPr>
            <a:r>
              <a:rPr lang="en-US" sz="3000">
                <a:solidFill>
                  <a:srgbClr val="000000"/>
                </a:solidFill>
                <a:latin typeface="DM Sans Bold"/>
              </a:rPr>
              <a:t>PART 03</a:t>
            </a:r>
          </a:p>
        </p:txBody>
      </p:sp>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26699">
            <a:off x="15358101" y="9405984"/>
            <a:ext cx="1985286" cy="64973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true" flipV="true" rot="1991847">
            <a:off x="36838" y="9420592"/>
            <a:ext cx="1642788" cy="624259"/>
          </a:xfrm>
          <a:prstGeom prst="rect">
            <a:avLst/>
          </a:prstGeom>
        </p:spPr>
      </p:pic>
      <p:pic>
        <p:nvPicPr>
          <p:cNvPr name="Picture 6" id="6"/>
          <p:cNvPicPr>
            <a:picLocks noChangeAspect="true"/>
          </p:cNvPicPr>
          <p:nvPr/>
        </p:nvPicPr>
        <p:blipFill>
          <a:blip r:embed="rId8"/>
          <a:srcRect l="0" t="0" r="188" b="188"/>
          <a:stretch>
            <a:fillRect/>
          </a:stretch>
        </p:blipFill>
        <p:spPr>
          <a:xfrm flipH="false" flipV="false" rot="0">
            <a:off x="858232" y="3479001"/>
            <a:ext cx="9179746" cy="6408958"/>
          </a:xfrm>
          <a:prstGeom prst="rect">
            <a:avLst/>
          </a:prstGeom>
        </p:spPr>
      </p:pic>
      <p:pic>
        <p:nvPicPr>
          <p:cNvPr name="Picture 7" id="7"/>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true" flipV="false" rot="-1569936">
            <a:off x="-1021538" y="4273199"/>
            <a:ext cx="2481370" cy="1740602"/>
          </a:xfrm>
          <a:prstGeom prst="rect">
            <a:avLst/>
          </a:prstGeom>
        </p:spPr>
      </p:pic>
      <p:sp>
        <p:nvSpPr>
          <p:cNvPr name="TextBox 8" id="8"/>
          <p:cNvSpPr txBox="true"/>
          <p:nvPr/>
        </p:nvSpPr>
        <p:spPr>
          <a:xfrm rot="0">
            <a:off x="10531913" y="5454821"/>
            <a:ext cx="7339941" cy="2457318"/>
          </a:xfrm>
          <a:prstGeom prst="rect">
            <a:avLst/>
          </a:prstGeom>
        </p:spPr>
        <p:txBody>
          <a:bodyPr anchor="t" rtlCol="false" tIns="0" lIns="0" bIns="0" rIns="0">
            <a:spAutoFit/>
          </a:bodyPr>
          <a:lstStyle/>
          <a:p>
            <a:pPr algn="l">
              <a:lnSpc>
                <a:spcPts val="3240"/>
              </a:lnSpc>
            </a:pPr>
            <a:r>
              <a:rPr lang="en-US" sz="2700">
                <a:solidFill>
                  <a:srgbClr val="101214"/>
                </a:solidFill>
                <a:latin typeface="DM Sans"/>
              </a:rPr>
              <a:t>The above operation led to a large number of users converting USD to luna, and  the volumn of luna skyrocketed, resulting in rapid depreciation. As the number of luna coins continues to rise, the price continues to fall, finally forming an irretrievable death spiral.</a:t>
            </a:r>
          </a:p>
        </p:txBody>
      </p:sp>
      <p:sp>
        <p:nvSpPr>
          <p:cNvPr name="TextBox 9" id="9"/>
          <p:cNvSpPr txBox="true"/>
          <p:nvPr/>
        </p:nvSpPr>
        <p:spPr>
          <a:xfrm rot="0">
            <a:off x="858232" y="400061"/>
            <a:ext cx="9144000" cy="2594555"/>
          </a:xfrm>
          <a:prstGeom prst="rect">
            <a:avLst/>
          </a:prstGeom>
        </p:spPr>
        <p:txBody>
          <a:bodyPr anchor="t" rtlCol="false" tIns="0" lIns="0" bIns="0" rIns="0">
            <a:spAutoFit/>
          </a:bodyPr>
          <a:lstStyle/>
          <a:p>
            <a:pPr algn="ctr">
              <a:lnSpc>
                <a:spcPts val="10169"/>
              </a:lnSpc>
            </a:pPr>
            <a:r>
              <a:rPr lang="en-US" sz="9000" spc="-459">
                <a:solidFill>
                  <a:srgbClr val="000000"/>
                </a:solidFill>
                <a:latin typeface="思源黑体-超粗体"/>
              </a:rPr>
              <a:t>Soaring currency </a:t>
            </a:r>
          </a:p>
          <a:p>
            <a:pPr>
              <a:lnSpc>
                <a:spcPts val="10169"/>
              </a:lnSpc>
            </a:pPr>
            <a:r>
              <a:rPr lang="en-US" sz="9000" spc="-459">
                <a:solidFill>
                  <a:srgbClr val="000000"/>
                </a:solidFill>
                <a:latin typeface="思源黑体-超粗体"/>
              </a:rPr>
              <a:t>volume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D2F5"/>
        </a:solidFill>
      </p:bgPr>
    </p:bg>
    <p:spTree>
      <p:nvGrpSpPr>
        <p:cNvPr id="1" name=""/>
        <p:cNvGrpSpPr/>
        <p:nvPr/>
      </p:nvGrpSpPr>
      <p:grpSpPr>
        <a:xfrm>
          <a:off x="0" y="0"/>
          <a:ext cx="0" cy="0"/>
          <a:chOff x="0" y="0"/>
          <a:chExt cx="0" cy="0"/>
        </a:xfrm>
      </p:grpSpPr>
      <p:sp>
        <p:nvSpPr>
          <p:cNvPr name="AutoShape 2" id="2"/>
          <p:cNvSpPr/>
          <p:nvPr/>
        </p:nvSpPr>
        <p:spPr>
          <a:xfrm rot="0">
            <a:off x="0" y="7867652"/>
            <a:ext cx="18288000" cy="2419348"/>
          </a:xfrm>
          <a:prstGeom prst="rect">
            <a:avLst/>
          </a:prstGeom>
          <a:solidFill>
            <a:srgbClr val="FFFFFF"/>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2228893" y="7945776"/>
            <a:ext cx="2375879" cy="226310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4145845" y="7945776"/>
            <a:ext cx="2002933" cy="2263100"/>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847936" y="7945776"/>
            <a:ext cx="2357396" cy="2263100"/>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313710" y="5143500"/>
            <a:ext cx="683310" cy="683310"/>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8100000">
            <a:off x="-72887" y="8099639"/>
            <a:ext cx="2371214" cy="776034"/>
          </a:xfrm>
          <a:prstGeom prst="rect">
            <a:avLst/>
          </a:prstGeom>
        </p:spPr>
      </p:pic>
      <p:sp>
        <p:nvSpPr>
          <p:cNvPr name="TextBox 8" id="8"/>
          <p:cNvSpPr txBox="true"/>
          <p:nvPr/>
        </p:nvSpPr>
        <p:spPr>
          <a:xfrm rot="0">
            <a:off x="-691619" y="380947"/>
            <a:ext cx="8886080" cy="1390756"/>
          </a:xfrm>
          <a:prstGeom prst="rect">
            <a:avLst/>
          </a:prstGeom>
        </p:spPr>
        <p:txBody>
          <a:bodyPr anchor="t" rtlCol="false" tIns="0" lIns="0" bIns="0" rIns="0">
            <a:spAutoFit/>
          </a:bodyPr>
          <a:lstStyle/>
          <a:p>
            <a:pPr algn="ctr">
              <a:lnSpc>
                <a:spcPts val="10736"/>
              </a:lnSpc>
            </a:pPr>
            <a:r>
              <a:rPr lang="en-US" sz="9760" spc="585">
                <a:solidFill>
                  <a:srgbClr val="000000"/>
                </a:solidFill>
                <a:latin typeface="思源黑体-超粗体"/>
              </a:rPr>
              <a:t>ANALYSIS</a:t>
            </a:r>
          </a:p>
        </p:txBody>
      </p:sp>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true" flipV="true" rot="-8100000">
            <a:off x="14405011" y="1065302"/>
            <a:ext cx="1624204" cy="617198"/>
          </a:xfrm>
          <a:prstGeom prst="rect">
            <a:avLst/>
          </a:prstGeom>
        </p:spPr>
      </p:pic>
      <p:sp>
        <p:nvSpPr>
          <p:cNvPr name="TextBox 10" id="10"/>
          <p:cNvSpPr txBox="true"/>
          <p:nvPr/>
        </p:nvSpPr>
        <p:spPr>
          <a:xfrm rot="0">
            <a:off x="1871240" y="2526567"/>
            <a:ext cx="14442470" cy="482219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000000"/>
                </a:solidFill>
                <a:latin typeface="Lato Heavy"/>
              </a:rPr>
              <a:t>A large number of deposits were withdrawn ，and a run occurred.</a:t>
            </a:r>
          </a:p>
          <a:p>
            <a:pPr algn="just" marL="734059" indent="-367030" lvl="1">
              <a:lnSpc>
                <a:spcPts val="4759"/>
              </a:lnSpc>
              <a:buFont typeface="Arial"/>
              <a:buChar char="•"/>
            </a:pPr>
            <a:r>
              <a:rPr lang="en-US" sz="3399">
                <a:solidFill>
                  <a:srgbClr val="000000"/>
                </a:solidFill>
                <a:latin typeface="Lato Heavy"/>
              </a:rPr>
              <a:t>There are a lot of UST on the market.</a:t>
            </a:r>
          </a:p>
          <a:p>
            <a:pPr algn="just" marL="734059" indent="-367030" lvl="1">
              <a:lnSpc>
                <a:spcPts val="4759"/>
              </a:lnSpc>
              <a:buFont typeface="Arial"/>
              <a:buChar char="•"/>
            </a:pPr>
            <a:r>
              <a:rPr lang="en-US" sz="3399">
                <a:solidFill>
                  <a:srgbClr val="000000"/>
                </a:solidFill>
                <a:latin typeface="Lato Heavy"/>
              </a:rPr>
              <a:t>UST prices fell (supply and demand) below $1.</a:t>
            </a:r>
          </a:p>
          <a:p>
            <a:pPr algn="just" marL="734059" indent="-367030" lvl="1">
              <a:lnSpc>
                <a:spcPts val="4759"/>
              </a:lnSpc>
              <a:buFont typeface="Arial"/>
              <a:buChar char="•"/>
            </a:pPr>
            <a:r>
              <a:rPr lang="en-US" sz="3399">
                <a:solidFill>
                  <a:srgbClr val="000000"/>
                </a:solidFill>
                <a:latin typeface="Lato Heavy"/>
              </a:rPr>
              <a:t>A large number of UST were converted to Luna.</a:t>
            </a:r>
          </a:p>
          <a:p>
            <a:pPr algn="just" marL="734059" indent="-367030" lvl="1">
              <a:lnSpc>
                <a:spcPts val="4759"/>
              </a:lnSpc>
              <a:buFont typeface="Arial"/>
              <a:buChar char="•"/>
            </a:pPr>
            <a:r>
              <a:rPr lang="en-US" sz="3399">
                <a:solidFill>
                  <a:srgbClr val="000000"/>
                </a:solidFill>
                <a:latin typeface="Lato Heavy"/>
              </a:rPr>
              <a:t>luna price drop.</a:t>
            </a:r>
          </a:p>
          <a:p>
            <a:pPr algn="just" marL="734059" indent="-367030" lvl="1">
              <a:lnSpc>
                <a:spcPts val="4759"/>
              </a:lnSpc>
              <a:buFont typeface="Arial"/>
              <a:buChar char="•"/>
            </a:pPr>
            <a:r>
              <a:rPr lang="en-US" sz="3399">
                <a:solidFill>
                  <a:srgbClr val="000000"/>
                </a:solidFill>
                <a:latin typeface="Lato Heavy"/>
              </a:rPr>
              <a:t>UST prices remain below $1 and luna supplies continue to increase.</a:t>
            </a:r>
          </a:p>
          <a:p>
            <a:pPr algn="just" marL="734059" indent="-367030" lvl="1">
              <a:lnSpc>
                <a:spcPts val="4759"/>
              </a:lnSpc>
              <a:buFont typeface="Arial"/>
              <a:buChar char="•"/>
            </a:pPr>
            <a:r>
              <a:rPr lang="en-US" sz="3399">
                <a:solidFill>
                  <a:srgbClr val="000000"/>
                </a:solidFill>
                <a:latin typeface="Lato Heavy"/>
              </a:rPr>
              <a:t>A death spiral finally formed.</a:t>
            </a:r>
          </a:p>
          <a:p>
            <a:pPr algn="just">
              <a:lnSpc>
                <a:spcPts val="4759"/>
              </a:lnSpc>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D2F5"/>
        </a:solidFill>
      </p:bgPr>
    </p:bg>
    <p:spTree>
      <p:nvGrpSpPr>
        <p:cNvPr id="1" name=""/>
        <p:cNvGrpSpPr/>
        <p:nvPr/>
      </p:nvGrpSpPr>
      <p:grpSpPr>
        <a:xfrm>
          <a:off x="0" y="0"/>
          <a:ext cx="0" cy="0"/>
          <a:chOff x="0" y="0"/>
          <a:chExt cx="0" cy="0"/>
        </a:xfrm>
      </p:grpSpPr>
      <p:sp>
        <p:nvSpPr>
          <p:cNvPr name="AutoShape 2" id="2"/>
          <p:cNvSpPr/>
          <p:nvPr/>
        </p:nvSpPr>
        <p:spPr>
          <a:xfrm rot="0">
            <a:off x="0" y="7867652"/>
            <a:ext cx="18288000" cy="2419348"/>
          </a:xfrm>
          <a:prstGeom prst="rect">
            <a:avLst/>
          </a:prstGeom>
          <a:solidFill>
            <a:srgbClr val="FFFFFF"/>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167561" y="4618941"/>
            <a:ext cx="4870557" cy="4639359"/>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7097316" y="4618941"/>
            <a:ext cx="4106016" cy="4639359"/>
          </a:xfrm>
          <a:prstGeom prst="rect">
            <a:avLst/>
          </a:prstGeom>
        </p:spPr>
      </p:pic>
      <p:pic>
        <p:nvPicPr>
          <p:cNvPr name="Picture 5" id="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0586607" y="4618941"/>
            <a:ext cx="4832666" cy="4639359"/>
          </a:xfrm>
          <a:prstGeom prst="rect">
            <a:avLst/>
          </a:prstGeom>
        </p:spPr>
      </p:pic>
      <p:pic>
        <p:nvPicPr>
          <p:cNvPr name="Picture 6" id="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6313710" y="5143500"/>
            <a:ext cx="683310" cy="683310"/>
          </a:xfrm>
          <a:prstGeom prst="rect">
            <a:avLst/>
          </a:prstGeom>
        </p:spPr>
      </p:pic>
      <p:pic>
        <p:nvPicPr>
          <p:cNvPr name="Picture 7" id="7"/>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8100000">
            <a:off x="1198164" y="3984418"/>
            <a:ext cx="2371214" cy="776034"/>
          </a:xfrm>
          <a:prstGeom prst="rect">
            <a:avLst/>
          </a:prstGeom>
        </p:spPr>
      </p:pic>
      <p:sp>
        <p:nvSpPr>
          <p:cNvPr name="TextBox 8" id="8"/>
          <p:cNvSpPr txBox="true"/>
          <p:nvPr/>
        </p:nvSpPr>
        <p:spPr>
          <a:xfrm rot="0">
            <a:off x="4216561" y="2634714"/>
            <a:ext cx="10400805" cy="1620644"/>
          </a:xfrm>
          <a:prstGeom prst="rect">
            <a:avLst/>
          </a:prstGeom>
        </p:spPr>
        <p:txBody>
          <a:bodyPr anchor="t" rtlCol="false" tIns="0" lIns="0" bIns="0" rIns="0">
            <a:spAutoFit/>
          </a:bodyPr>
          <a:lstStyle/>
          <a:p>
            <a:pPr algn="ctr">
              <a:lnSpc>
                <a:spcPts val="12495"/>
              </a:lnSpc>
            </a:pPr>
            <a:r>
              <a:rPr lang="en-US" sz="11359" spc="681">
                <a:solidFill>
                  <a:srgbClr val="000000"/>
                </a:solidFill>
                <a:latin typeface="思源黑体-超粗体"/>
              </a:rPr>
              <a:t>THANK YOU</a:t>
            </a:r>
          </a:p>
        </p:txBody>
      </p:sp>
      <p:pic>
        <p:nvPicPr>
          <p:cNvPr name="Picture 9" id="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true" flipV="true" rot="-8100000">
            <a:off x="14405011" y="1065302"/>
            <a:ext cx="1624204" cy="617198"/>
          </a:xfrm>
          <a:prstGeom prst="rect">
            <a:avLst/>
          </a:prstGeom>
        </p:spPr>
      </p:pic>
      <p:sp>
        <p:nvSpPr>
          <p:cNvPr name="TextBox 10" id="10"/>
          <p:cNvSpPr txBox="true"/>
          <p:nvPr/>
        </p:nvSpPr>
        <p:spPr>
          <a:xfrm rot="0">
            <a:off x="648325" y="4169632"/>
            <a:ext cx="16967877" cy="579754"/>
          </a:xfrm>
          <a:prstGeom prst="rect">
            <a:avLst/>
          </a:prstGeom>
        </p:spPr>
        <p:txBody>
          <a:bodyPr anchor="t" rtlCol="false" tIns="0" lIns="0" bIns="0" rIns="0">
            <a:spAutoFit/>
          </a:bodyPr>
          <a:lstStyle/>
          <a:p>
            <a:pPr algn="ctr">
              <a:lnSpc>
                <a:spcPts val="4620"/>
              </a:lnSpc>
            </a:pPr>
            <a:r>
              <a:rPr lang="en-US" sz="3300">
                <a:solidFill>
                  <a:srgbClr val="000000"/>
                </a:solidFill>
                <a:latin typeface="WenQuanYi"/>
              </a:rPr>
              <a:t>https://muchu-final-data-app--home-ieo82h.streamlitapp.com/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A4DB82"/>
        </a:solidFill>
      </p:bgPr>
    </p:bg>
    <p:spTree>
      <p:nvGrpSpPr>
        <p:cNvPr id="1" name=""/>
        <p:cNvGrpSpPr/>
        <p:nvPr/>
      </p:nvGrpSpPr>
      <p:grpSpPr>
        <a:xfrm>
          <a:off x="0" y="0"/>
          <a:ext cx="0" cy="0"/>
          <a:chOff x="0" y="0"/>
          <a:chExt cx="0" cy="0"/>
        </a:xfrm>
      </p:grpSpPr>
      <p:grpSp>
        <p:nvGrpSpPr>
          <p:cNvPr name="Group 2" id="2"/>
          <p:cNvGrpSpPr/>
          <p:nvPr/>
        </p:nvGrpSpPr>
        <p:grpSpPr>
          <a:xfrm rot="0">
            <a:off x="498988" y="4388872"/>
            <a:ext cx="9853884" cy="5337314"/>
            <a:chOff x="0" y="0"/>
            <a:chExt cx="2595262" cy="1405712"/>
          </a:xfrm>
        </p:grpSpPr>
        <p:sp>
          <p:nvSpPr>
            <p:cNvPr name="Freeform 3" id="3"/>
            <p:cNvSpPr/>
            <p:nvPr/>
          </p:nvSpPr>
          <p:spPr>
            <a:xfrm>
              <a:off x="0" y="0"/>
              <a:ext cx="2595262" cy="1405712"/>
            </a:xfrm>
            <a:custGeom>
              <a:avLst/>
              <a:gdLst/>
              <a:ahLst/>
              <a:cxnLst/>
              <a:rect r="r" b="b" t="t" l="l"/>
              <a:pathLst>
                <a:path h="1405712" w="2595262">
                  <a:moveTo>
                    <a:pt x="0" y="0"/>
                  </a:moveTo>
                  <a:lnTo>
                    <a:pt x="2595262" y="0"/>
                  </a:lnTo>
                  <a:lnTo>
                    <a:pt x="2595262" y="1405712"/>
                  </a:lnTo>
                  <a:lnTo>
                    <a:pt x="0" y="1405712"/>
                  </a:lnTo>
                  <a:close/>
                </a:path>
              </a:pathLst>
            </a:custGeom>
            <a:solidFill>
              <a:srgbClr val="FFFFFF"/>
            </a:solidFill>
          </p:spPr>
        </p:sp>
        <p:sp>
          <p:nvSpPr>
            <p:cNvPr name="TextBox 4" id="4"/>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5" id="5"/>
          <p:cNvSpPr txBox="true"/>
          <p:nvPr/>
        </p:nvSpPr>
        <p:spPr>
          <a:xfrm rot="0">
            <a:off x="1448533" y="4718656"/>
            <a:ext cx="8904339" cy="655822"/>
          </a:xfrm>
          <a:prstGeom prst="rect">
            <a:avLst/>
          </a:prstGeom>
        </p:spPr>
        <p:txBody>
          <a:bodyPr anchor="t" rtlCol="false" tIns="0" lIns="0" bIns="0" rIns="0">
            <a:spAutoFit/>
          </a:bodyPr>
          <a:lstStyle/>
          <a:p>
            <a:pPr>
              <a:lnSpc>
                <a:spcPts val="5101"/>
              </a:lnSpc>
            </a:pPr>
          </a:p>
        </p:txBody>
      </p:sp>
      <p:sp>
        <p:nvSpPr>
          <p:cNvPr name="TextBox 6" id="6"/>
          <p:cNvSpPr txBox="true"/>
          <p:nvPr/>
        </p:nvSpPr>
        <p:spPr>
          <a:xfrm rot="0">
            <a:off x="498988" y="567973"/>
            <a:ext cx="6464859" cy="2447892"/>
          </a:xfrm>
          <a:prstGeom prst="rect">
            <a:avLst/>
          </a:prstGeom>
        </p:spPr>
        <p:txBody>
          <a:bodyPr anchor="t" rtlCol="false" tIns="0" lIns="0" bIns="0" rIns="0">
            <a:spAutoFit/>
          </a:bodyPr>
          <a:lstStyle/>
          <a:p>
            <a:pPr algn="just">
              <a:lnSpc>
                <a:spcPts val="9450"/>
              </a:lnSpc>
            </a:pPr>
            <a:r>
              <a:rPr lang="en-US" sz="9000" spc="-179">
                <a:solidFill>
                  <a:srgbClr val="000000"/>
                </a:solidFill>
                <a:latin typeface="思源黑体-超粗体"/>
              </a:rPr>
              <a:t>Project</a:t>
            </a:r>
          </a:p>
          <a:p>
            <a:pPr algn="just">
              <a:lnSpc>
                <a:spcPts val="9450"/>
              </a:lnSpc>
            </a:pPr>
            <a:r>
              <a:rPr lang="en-US" sz="9000" spc="-179">
                <a:solidFill>
                  <a:srgbClr val="000000"/>
                </a:solidFill>
                <a:latin typeface="思源黑体-超粗体"/>
              </a:rPr>
              <a:t>Description</a:t>
            </a:r>
          </a:p>
        </p:txBody>
      </p:sp>
      <p:sp>
        <p:nvSpPr>
          <p:cNvPr name="TextBox 7" id="7"/>
          <p:cNvSpPr txBox="true"/>
          <p:nvPr/>
        </p:nvSpPr>
        <p:spPr>
          <a:xfrm rot="0">
            <a:off x="1111241" y="6277651"/>
            <a:ext cx="9578923" cy="2980649"/>
          </a:xfrm>
          <a:prstGeom prst="rect">
            <a:avLst/>
          </a:prstGeom>
        </p:spPr>
        <p:txBody>
          <a:bodyPr anchor="t" rtlCol="false" tIns="0" lIns="0" bIns="0" rIns="0">
            <a:spAutoFit/>
          </a:bodyPr>
          <a:lstStyle/>
          <a:p>
            <a:pPr>
              <a:lnSpc>
                <a:spcPts val="4759"/>
              </a:lnSpc>
            </a:pPr>
            <a:r>
              <a:rPr lang="en-US" sz="3399">
                <a:solidFill>
                  <a:srgbClr val="000000"/>
                </a:solidFill>
                <a:latin typeface="思源黑体"/>
              </a:rPr>
              <a:t>In May, a big thing happened in the virtual currency market : the value of luna coins issued by Terrain plummeted. We are aware of this fact and want to analyze the existing data to find out the reasons behind this fact.</a:t>
            </a:r>
          </a:p>
        </p:txBody>
      </p:sp>
      <p:sp>
        <p:nvSpPr>
          <p:cNvPr name="TextBox 8" id="8"/>
          <p:cNvSpPr txBox="true"/>
          <p:nvPr/>
        </p:nvSpPr>
        <p:spPr>
          <a:xfrm rot="0">
            <a:off x="773949" y="4652337"/>
            <a:ext cx="9154514" cy="887076"/>
          </a:xfrm>
          <a:prstGeom prst="rect">
            <a:avLst/>
          </a:prstGeom>
        </p:spPr>
        <p:txBody>
          <a:bodyPr anchor="t" rtlCol="false" tIns="0" lIns="0" bIns="0" rIns="0">
            <a:spAutoFit/>
          </a:bodyPr>
          <a:lstStyle/>
          <a:p>
            <a:pPr algn="ctr">
              <a:lnSpc>
                <a:spcPts val="7279"/>
              </a:lnSpc>
            </a:pPr>
            <a:r>
              <a:rPr lang="en-US" sz="5199">
                <a:solidFill>
                  <a:srgbClr val="000000"/>
                </a:solidFill>
                <a:latin typeface="思源黑体-超粗体"/>
              </a:rPr>
              <a:t>/ Why we choose this topic?</a:t>
            </a:r>
          </a:p>
        </p:txBody>
      </p:sp>
      <p:pic>
        <p:nvPicPr>
          <p:cNvPr name="Picture 9" id="9"/>
          <p:cNvPicPr>
            <a:picLocks noChangeAspect="true"/>
          </p:cNvPicPr>
          <p:nvPr/>
        </p:nvPicPr>
        <p:blipFill>
          <a:blip r:embed="rId2"/>
          <a:srcRect l="0" t="0" r="116" b="116"/>
          <a:stretch>
            <a:fillRect/>
          </a:stretch>
        </p:blipFill>
        <p:spPr>
          <a:xfrm flipH="false" flipV="false" rot="0">
            <a:off x="10352872" y="4388872"/>
            <a:ext cx="7126957" cy="5337313"/>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2265530" y="200695"/>
            <a:ext cx="6022470" cy="41148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C97FF"/>
        </a:solidFill>
      </p:bgPr>
    </p:bg>
    <p:spTree>
      <p:nvGrpSpPr>
        <p:cNvPr id="1" name=""/>
        <p:cNvGrpSpPr/>
        <p:nvPr/>
      </p:nvGrpSpPr>
      <p:grpSpPr>
        <a:xfrm>
          <a:off x="0" y="0"/>
          <a:ext cx="0" cy="0"/>
          <a:chOff x="0" y="0"/>
          <a:chExt cx="0" cy="0"/>
        </a:xfrm>
      </p:grpSpPr>
      <p:sp>
        <p:nvSpPr>
          <p:cNvPr name="AutoShape 2" id="2"/>
          <p:cNvSpPr/>
          <p:nvPr/>
        </p:nvSpPr>
        <p:spPr>
          <a:xfrm rot="0">
            <a:off x="1028700" y="3618231"/>
            <a:ext cx="14840246" cy="5640069"/>
          </a:xfrm>
          <a:prstGeom prst="rect">
            <a:avLst/>
          </a:prstGeom>
          <a:solidFill>
            <a:srgbClr val="FFFFFF"/>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false" rot="0">
            <a:off x="433444" y="8486900"/>
            <a:ext cx="1770643" cy="180010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169020" y="2628717"/>
            <a:ext cx="1874311" cy="1830009"/>
          </a:xfrm>
          <a:prstGeom prst="rect">
            <a:avLst/>
          </a:prstGeom>
        </p:spPr>
      </p:pic>
      <p:sp>
        <p:nvSpPr>
          <p:cNvPr name="TextBox 5" id="5"/>
          <p:cNvSpPr txBox="true"/>
          <p:nvPr/>
        </p:nvSpPr>
        <p:spPr>
          <a:xfrm rot="0">
            <a:off x="1028700" y="1104900"/>
            <a:ext cx="16612657" cy="1212802"/>
          </a:xfrm>
          <a:prstGeom prst="rect">
            <a:avLst/>
          </a:prstGeom>
        </p:spPr>
        <p:txBody>
          <a:bodyPr anchor="t" rtlCol="false" tIns="0" lIns="0" bIns="0" rIns="0">
            <a:spAutoFit/>
          </a:bodyPr>
          <a:lstStyle/>
          <a:p>
            <a:pPr>
              <a:lnSpc>
                <a:spcPts val="9350"/>
              </a:lnSpc>
            </a:pPr>
            <a:r>
              <a:rPr lang="en-US" sz="8500" spc="510">
                <a:solidFill>
                  <a:srgbClr val="FFFFFF"/>
                </a:solidFill>
                <a:latin typeface="思源黑体-超粗体"/>
              </a:rPr>
              <a:t>DATA SETS WE USED:</a:t>
            </a:r>
          </a:p>
        </p:txBody>
      </p:sp>
      <p:sp>
        <p:nvSpPr>
          <p:cNvPr name="TextBox 6" id="6"/>
          <p:cNvSpPr txBox="true"/>
          <p:nvPr/>
        </p:nvSpPr>
        <p:spPr>
          <a:xfrm rot="0">
            <a:off x="14111545" y="942974"/>
            <a:ext cx="3147755" cy="495264"/>
          </a:xfrm>
          <a:prstGeom prst="rect">
            <a:avLst/>
          </a:prstGeom>
        </p:spPr>
        <p:txBody>
          <a:bodyPr anchor="t" rtlCol="false" tIns="0" lIns="0" bIns="0" rIns="0">
            <a:spAutoFit/>
          </a:bodyPr>
          <a:lstStyle/>
          <a:p>
            <a:pPr algn="r">
              <a:lnSpc>
                <a:spcPts val="3900"/>
              </a:lnSpc>
              <a:spcBef>
                <a:spcPct val="0"/>
              </a:spcBef>
            </a:pPr>
            <a:r>
              <a:rPr lang="en-US" sz="3000">
                <a:solidFill>
                  <a:srgbClr val="FFFFFF"/>
                </a:solidFill>
                <a:latin typeface="DM Sans Bold"/>
              </a:rPr>
              <a:t>PART 01</a:t>
            </a: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30508" y="3206932"/>
            <a:ext cx="673580" cy="673580"/>
          </a:xfrm>
          <a:prstGeom prst="rect">
            <a:avLst/>
          </a:prstGeom>
        </p:spPr>
      </p:pic>
      <p:sp>
        <p:nvSpPr>
          <p:cNvPr name="TextBox 8" id="8"/>
          <p:cNvSpPr txBox="true"/>
          <p:nvPr/>
        </p:nvSpPr>
        <p:spPr>
          <a:xfrm rot="0">
            <a:off x="1530508" y="4506351"/>
            <a:ext cx="14154915" cy="4350899"/>
          </a:xfrm>
          <a:prstGeom prst="rect">
            <a:avLst/>
          </a:prstGeom>
        </p:spPr>
        <p:txBody>
          <a:bodyPr anchor="t" rtlCol="false" tIns="0" lIns="0" bIns="0" rIns="0">
            <a:spAutoFit/>
          </a:bodyPr>
          <a:lstStyle/>
          <a:p>
            <a:pPr algn="just">
              <a:lnSpc>
                <a:spcPts val="4317"/>
              </a:lnSpc>
            </a:pPr>
            <a:r>
              <a:rPr lang="en-US" sz="3399">
                <a:solidFill>
                  <a:srgbClr val="000000"/>
                </a:solidFill>
                <a:latin typeface="WenQuanYi"/>
              </a:rPr>
              <a:t>1:Data from </a:t>
            </a:r>
            <a:r>
              <a:rPr lang="en-US" sz="3399">
                <a:solidFill>
                  <a:srgbClr val="000000"/>
                </a:solidFill>
                <a:latin typeface="WenQuanYi"/>
              </a:rPr>
              <a:t>https://www.kaggle.com/datasets/avanawallet/crypto-price-data-during-terra-luna-crash</a:t>
            </a:r>
            <a:r>
              <a:rPr lang="en-US" sz="3399">
                <a:solidFill>
                  <a:srgbClr val="000000"/>
                </a:solidFill>
                <a:latin typeface="WenQuanYi"/>
              </a:rPr>
              <a:t> provide by Avana Wallet</a:t>
            </a:r>
          </a:p>
          <a:p>
            <a:pPr algn="just">
              <a:lnSpc>
                <a:spcPts val="4317"/>
              </a:lnSpc>
            </a:pPr>
          </a:p>
          <a:p>
            <a:pPr algn="just">
              <a:lnSpc>
                <a:spcPts val="4317"/>
              </a:lnSpc>
            </a:pPr>
            <a:r>
              <a:rPr lang="en-US" sz="3399">
                <a:solidFill>
                  <a:srgbClr val="000000"/>
                </a:solidFill>
                <a:latin typeface="WenQuanYi"/>
              </a:rPr>
              <a:t>2:The data crawled from here </a:t>
            </a:r>
            <a:r>
              <a:rPr lang="en-US" sz="3399">
                <a:solidFill>
                  <a:srgbClr val="000000"/>
                </a:solidFill>
                <a:latin typeface="WenQuanYi"/>
              </a:rPr>
              <a:t>https://app.anchorprotocol.com/</a:t>
            </a:r>
          </a:p>
          <a:p>
            <a:pPr algn="just">
              <a:lnSpc>
                <a:spcPts val="4317"/>
              </a:lnSpc>
            </a:pPr>
          </a:p>
          <a:p>
            <a:pPr algn="just">
              <a:lnSpc>
                <a:spcPts val="4317"/>
              </a:lnSpc>
            </a:pPr>
            <a:r>
              <a:rPr lang="en-US" sz="3399">
                <a:solidFill>
                  <a:srgbClr val="000000"/>
                </a:solidFill>
                <a:latin typeface="WenQuanYi"/>
              </a:rPr>
              <a:t>3: Data from </a:t>
            </a:r>
            <a:r>
              <a:rPr lang="en-US" sz="3399">
                <a:solidFill>
                  <a:srgbClr val="000000"/>
                </a:solidFill>
                <a:latin typeface="WenQuanYi"/>
              </a:rPr>
              <a:t>https://www.kaggle.com/datasets/programmerrdai/terra-came-back-to-the-ground</a:t>
            </a:r>
            <a:r>
              <a:rPr lang="en-US" sz="3399">
                <a:solidFill>
                  <a:srgbClr val="000000"/>
                </a:solidFill>
                <a:latin typeface="WenQuanYi"/>
              </a:rPr>
              <a:t> provide by hrterhrter</a:t>
            </a:r>
          </a:p>
          <a:p>
            <a:pPr algn="just">
              <a:lnSpc>
                <a:spcPts val="4317"/>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9C97FF"/>
        </a:solidFill>
      </p:bgPr>
    </p:bg>
    <p:spTree>
      <p:nvGrpSpPr>
        <p:cNvPr id="1" name=""/>
        <p:cNvGrpSpPr/>
        <p:nvPr/>
      </p:nvGrpSpPr>
      <p:grpSpPr>
        <a:xfrm>
          <a:off x="0" y="0"/>
          <a:ext cx="0" cy="0"/>
          <a:chOff x="0" y="0"/>
          <a:chExt cx="0" cy="0"/>
        </a:xfrm>
      </p:grpSpPr>
      <p:sp>
        <p:nvSpPr>
          <p:cNvPr name="AutoShape 2" id="2"/>
          <p:cNvSpPr/>
          <p:nvPr/>
        </p:nvSpPr>
        <p:spPr>
          <a:xfrm rot="0">
            <a:off x="1028700" y="3618231"/>
            <a:ext cx="14840246" cy="5640069"/>
          </a:xfrm>
          <a:prstGeom prst="rect">
            <a:avLst/>
          </a:prstGeom>
          <a:solidFill>
            <a:srgbClr val="FFFFFF"/>
          </a:solidFill>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30508" y="3206932"/>
            <a:ext cx="673580" cy="673580"/>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true" flipV="false" rot="0">
            <a:off x="433444" y="8486900"/>
            <a:ext cx="1770643" cy="1800100"/>
          </a:xfrm>
          <a:prstGeom prst="rect">
            <a:avLst/>
          </a:prstGeom>
        </p:spPr>
      </p:pic>
      <p:pic>
        <p:nvPicPr>
          <p:cNvPr name="Picture 5" id="5"/>
          <p:cNvPicPr>
            <a:picLocks noChangeAspect="true"/>
          </p:cNvPicPr>
          <p:nvPr/>
        </p:nvPicPr>
        <p:blipFill>
          <a:blip r:embed="rId6"/>
          <a:srcRect l="2759" t="0" r="2759" b="0"/>
          <a:stretch>
            <a:fillRect/>
          </a:stretch>
        </p:blipFill>
        <p:spPr>
          <a:xfrm flipH="false" flipV="false" rot="0">
            <a:off x="1028700" y="4178592"/>
            <a:ext cx="14840246" cy="4308309"/>
          </a:xfrm>
          <a:prstGeom prst="rect">
            <a:avLst/>
          </a:prstGeom>
        </p:spPr>
      </p:pic>
      <p:pic>
        <p:nvPicPr>
          <p:cNvPr name="Picture 6" id="6"/>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4748267" y="2703227"/>
            <a:ext cx="1874311" cy="1830009"/>
          </a:xfrm>
          <a:prstGeom prst="rect">
            <a:avLst/>
          </a:prstGeom>
        </p:spPr>
      </p:pic>
      <p:sp>
        <p:nvSpPr>
          <p:cNvPr name="TextBox 7" id="7"/>
          <p:cNvSpPr txBox="true"/>
          <p:nvPr/>
        </p:nvSpPr>
        <p:spPr>
          <a:xfrm rot="0">
            <a:off x="1028700" y="1104900"/>
            <a:ext cx="16612657" cy="1212802"/>
          </a:xfrm>
          <a:prstGeom prst="rect">
            <a:avLst/>
          </a:prstGeom>
        </p:spPr>
        <p:txBody>
          <a:bodyPr anchor="t" rtlCol="false" tIns="0" lIns="0" bIns="0" rIns="0">
            <a:spAutoFit/>
          </a:bodyPr>
          <a:lstStyle/>
          <a:p>
            <a:pPr>
              <a:lnSpc>
                <a:spcPts val="9350"/>
              </a:lnSpc>
            </a:pPr>
            <a:r>
              <a:rPr lang="en-US" sz="8500" spc="510">
                <a:solidFill>
                  <a:srgbClr val="FFFFFF"/>
                </a:solidFill>
                <a:latin typeface="思源黑体-超粗体"/>
              </a:rPr>
              <a:t>DATA SETS WE USED:</a:t>
            </a:r>
          </a:p>
        </p:txBody>
      </p:sp>
      <p:sp>
        <p:nvSpPr>
          <p:cNvPr name="TextBox 8" id="8"/>
          <p:cNvSpPr txBox="true"/>
          <p:nvPr/>
        </p:nvSpPr>
        <p:spPr>
          <a:xfrm rot="0">
            <a:off x="14111545" y="942974"/>
            <a:ext cx="3147755" cy="495264"/>
          </a:xfrm>
          <a:prstGeom prst="rect">
            <a:avLst/>
          </a:prstGeom>
        </p:spPr>
        <p:txBody>
          <a:bodyPr anchor="t" rtlCol="false" tIns="0" lIns="0" bIns="0" rIns="0">
            <a:spAutoFit/>
          </a:bodyPr>
          <a:lstStyle/>
          <a:p>
            <a:pPr algn="r">
              <a:lnSpc>
                <a:spcPts val="3900"/>
              </a:lnSpc>
              <a:spcBef>
                <a:spcPct val="0"/>
              </a:spcBef>
            </a:pPr>
            <a:r>
              <a:rPr lang="en-US" sz="3000">
                <a:solidFill>
                  <a:srgbClr val="FFFFFF"/>
                </a:solidFill>
                <a:latin typeface="DM Sans Bold"/>
              </a:rPr>
              <a:t>PART 01</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9C97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5486" t="0" r="2797" b="0"/>
          <a:stretch>
            <a:fillRect/>
          </a:stretch>
        </p:blipFill>
        <p:spPr>
          <a:xfrm flipH="false" flipV="false" rot="0">
            <a:off x="6667864" y="2698449"/>
            <a:ext cx="10265632" cy="7091291"/>
          </a:xfrm>
          <a:prstGeom prst="rect">
            <a:avLst/>
          </a:prstGeom>
        </p:spPr>
      </p:pic>
      <p:pic>
        <p:nvPicPr>
          <p:cNvPr name="Picture 3" id="3"/>
          <p:cNvPicPr>
            <a:picLocks noChangeAspect="true"/>
          </p:cNvPicPr>
          <p:nvPr/>
        </p:nvPicPr>
        <p:blipFill>
          <a:blip r:embed="rId3"/>
          <a:srcRect l="0" t="4281" r="0" b="0"/>
          <a:stretch>
            <a:fillRect/>
          </a:stretch>
        </p:blipFill>
        <p:spPr>
          <a:xfrm flipH="false" flipV="false" rot="0">
            <a:off x="1354503" y="2698449"/>
            <a:ext cx="5313361" cy="7091291"/>
          </a:xfrm>
          <a:prstGeom prst="rect">
            <a:avLst/>
          </a:prstGeom>
        </p:spPr>
      </p:pic>
      <p:sp>
        <p:nvSpPr>
          <p:cNvPr name="TextBox 4" id="4"/>
          <p:cNvSpPr txBox="true"/>
          <p:nvPr/>
        </p:nvSpPr>
        <p:spPr>
          <a:xfrm rot="0">
            <a:off x="1028700" y="1104900"/>
            <a:ext cx="16612657" cy="1212854"/>
          </a:xfrm>
          <a:prstGeom prst="rect">
            <a:avLst/>
          </a:prstGeom>
        </p:spPr>
        <p:txBody>
          <a:bodyPr anchor="t" rtlCol="false" tIns="0" lIns="0" bIns="0" rIns="0">
            <a:spAutoFit/>
          </a:bodyPr>
          <a:lstStyle/>
          <a:p>
            <a:pPr>
              <a:lnSpc>
                <a:spcPts val="9350"/>
              </a:lnSpc>
            </a:pPr>
            <a:r>
              <a:rPr lang="en-US" sz="8500" spc="510">
                <a:solidFill>
                  <a:srgbClr val="FFFFFF"/>
                </a:solidFill>
                <a:latin typeface="思源黑体-超粗体"/>
              </a:rPr>
              <a:t>APP DEMO: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DEFF6"/>
        </a:solidFill>
      </p:bgPr>
    </p:bg>
    <p:spTree>
      <p:nvGrpSpPr>
        <p:cNvPr id="1" name=""/>
        <p:cNvGrpSpPr/>
        <p:nvPr/>
      </p:nvGrpSpPr>
      <p:grpSpPr>
        <a:xfrm>
          <a:off x="0" y="0"/>
          <a:ext cx="0" cy="0"/>
          <a:chOff x="0" y="0"/>
          <a:chExt cx="0" cy="0"/>
        </a:xfrm>
      </p:grpSpPr>
      <p:sp>
        <p:nvSpPr>
          <p:cNvPr name="AutoShape 2" id="2"/>
          <p:cNvSpPr/>
          <p:nvPr/>
        </p:nvSpPr>
        <p:spPr>
          <a:xfrm rot="0">
            <a:off x="0" y="0"/>
            <a:ext cx="18288000" cy="2419348"/>
          </a:xfrm>
          <a:prstGeom prst="rect">
            <a:avLst/>
          </a:prstGeom>
          <a:solidFill>
            <a:srgbClr val="FFFFFF"/>
          </a:solidFill>
        </p:spPr>
      </p:sp>
      <p:sp>
        <p:nvSpPr>
          <p:cNvPr name="TextBox 3" id="3"/>
          <p:cNvSpPr txBox="true"/>
          <p:nvPr/>
        </p:nvSpPr>
        <p:spPr>
          <a:xfrm rot="0">
            <a:off x="2515017" y="4604590"/>
            <a:ext cx="14469032" cy="1691635"/>
          </a:xfrm>
          <a:prstGeom prst="rect">
            <a:avLst/>
          </a:prstGeom>
        </p:spPr>
        <p:txBody>
          <a:bodyPr anchor="t" rtlCol="false" tIns="0" lIns="0" bIns="0" rIns="0">
            <a:spAutoFit/>
          </a:bodyPr>
          <a:lstStyle/>
          <a:p>
            <a:pPr algn="l" marL="0" indent="0" lvl="0">
              <a:lnSpc>
                <a:spcPts val="13859"/>
              </a:lnSpc>
              <a:spcBef>
                <a:spcPct val="0"/>
              </a:spcBef>
            </a:pPr>
            <a:r>
              <a:rPr lang="en-US" sz="9899" u="none">
                <a:solidFill>
                  <a:srgbClr val="000000"/>
                </a:solidFill>
                <a:latin typeface="思源黑体-超粗体"/>
              </a:rPr>
              <a:t>Why did Luna crash?</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4111545" y="6515078"/>
            <a:ext cx="3960631" cy="4715037"/>
          </a:xfrm>
          <a:prstGeom prst="rect">
            <a:avLst/>
          </a:prstGeom>
        </p:spPr>
      </p:pic>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426586" y="933674"/>
            <a:ext cx="4176862" cy="3141471"/>
          </a:xfrm>
          <a:prstGeom prst="rect">
            <a:avLst/>
          </a:prstGeom>
        </p:spPr>
      </p:pic>
      <p:sp>
        <p:nvSpPr>
          <p:cNvPr name="TextBox 6" id="6"/>
          <p:cNvSpPr txBox="true"/>
          <p:nvPr/>
        </p:nvSpPr>
        <p:spPr>
          <a:xfrm rot="0">
            <a:off x="14111545" y="942974"/>
            <a:ext cx="3147755" cy="990529"/>
          </a:xfrm>
          <a:prstGeom prst="rect">
            <a:avLst/>
          </a:prstGeom>
        </p:spPr>
        <p:txBody>
          <a:bodyPr anchor="t" rtlCol="false" tIns="0" lIns="0" bIns="0" rIns="0">
            <a:spAutoFit/>
          </a:bodyPr>
          <a:lstStyle/>
          <a:p>
            <a:pPr algn="r">
              <a:lnSpc>
                <a:spcPts val="3900"/>
              </a:lnSpc>
              <a:spcBef>
                <a:spcPct val="0"/>
              </a:spcBef>
            </a:pPr>
            <a:r>
              <a:rPr lang="en-US" sz="3000">
                <a:solidFill>
                  <a:srgbClr val="000000"/>
                </a:solidFill>
                <a:latin typeface="DM Sans Bold"/>
              </a:rPr>
              <a:t>Research Content design</a:t>
            </a:r>
          </a:p>
        </p:txBody>
      </p:sp>
      <p:pic>
        <p:nvPicPr>
          <p:cNvPr name="Picture 7" id="7"/>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4243476" y="4075145"/>
            <a:ext cx="719945" cy="719945"/>
          </a:xfrm>
          <a:prstGeom prst="rect">
            <a:avLst/>
          </a:prstGeom>
        </p:spPr>
      </p:pic>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9331525">
            <a:off x="10723207" y="2031331"/>
            <a:ext cx="2371214" cy="776034"/>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true" flipV="true" rot="-3999393">
            <a:off x="55125" y="8620889"/>
            <a:ext cx="1947149" cy="739917"/>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895111" y="6032558"/>
            <a:ext cx="1636040" cy="1636040"/>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0" y="7530073"/>
            <a:ext cx="2777445" cy="2777445"/>
          </a:xfrm>
          <a:prstGeom prst="rect">
            <a:avLst/>
          </a:prstGeom>
        </p:spPr>
      </p:pic>
      <p:pic>
        <p:nvPicPr>
          <p:cNvPr name="Picture 4" id="4"/>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531151" y="7049711"/>
            <a:ext cx="2941691" cy="3502013"/>
          </a:xfrm>
          <a:prstGeom prst="rect">
            <a:avLst/>
          </a:prstGeom>
        </p:spPr>
      </p:pic>
      <p:pic>
        <p:nvPicPr>
          <p:cNvPr name="Picture 5" id="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654236" y="5684797"/>
            <a:ext cx="695522" cy="695522"/>
          </a:xfrm>
          <a:prstGeom prst="rect">
            <a:avLst/>
          </a:prstGeom>
        </p:spPr>
      </p:pic>
      <p:pic>
        <p:nvPicPr>
          <p:cNvPr name="Picture 6" id="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7457986">
            <a:off x="5119611" y="7749110"/>
            <a:ext cx="1748671" cy="572292"/>
          </a:xfrm>
          <a:prstGeom prst="rect">
            <a:avLst/>
          </a:prstGeom>
        </p:spPr>
      </p:pic>
      <p:grpSp>
        <p:nvGrpSpPr>
          <p:cNvPr name="Group 7" id="7"/>
          <p:cNvGrpSpPr/>
          <p:nvPr/>
        </p:nvGrpSpPr>
        <p:grpSpPr>
          <a:xfrm rot="0">
            <a:off x="8065276" y="3081456"/>
            <a:ext cx="9708374" cy="2015980"/>
            <a:chOff x="0" y="0"/>
            <a:chExt cx="2556938" cy="530958"/>
          </a:xfrm>
        </p:grpSpPr>
        <p:sp>
          <p:nvSpPr>
            <p:cNvPr name="Freeform 8" id="8"/>
            <p:cNvSpPr/>
            <p:nvPr/>
          </p:nvSpPr>
          <p:spPr>
            <a:xfrm>
              <a:off x="0" y="0"/>
              <a:ext cx="2556938" cy="530958"/>
            </a:xfrm>
            <a:custGeom>
              <a:avLst/>
              <a:gdLst/>
              <a:ahLst/>
              <a:cxnLst/>
              <a:rect r="r" b="b" t="t" l="l"/>
              <a:pathLst>
                <a:path h="530958" w="2556938">
                  <a:moveTo>
                    <a:pt x="0" y="0"/>
                  </a:moveTo>
                  <a:lnTo>
                    <a:pt x="2556938" y="0"/>
                  </a:lnTo>
                  <a:lnTo>
                    <a:pt x="2556938" y="530958"/>
                  </a:lnTo>
                  <a:lnTo>
                    <a:pt x="0" y="530958"/>
                  </a:lnTo>
                  <a:close/>
                </a:path>
              </a:pathLst>
            </a:custGeom>
            <a:solidFill>
              <a:srgbClr val="7DEFF6"/>
            </a:solidFill>
          </p:spPr>
        </p:sp>
        <p:sp>
          <p:nvSpPr>
            <p:cNvPr name="TextBox 9" id="9"/>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407393" y="-359566"/>
            <a:ext cx="6741949" cy="2969185"/>
            <a:chOff x="0" y="0"/>
            <a:chExt cx="8989265" cy="3958913"/>
          </a:xfrm>
        </p:grpSpPr>
        <p:sp>
          <p:nvSpPr>
            <p:cNvPr name="TextBox 11" id="11"/>
            <p:cNvSpPr txBox="true"/>
            <p:nvPr/>
          </p:nvSpPr>
          <p:spPr>
            <a:xfrm rot="0">
              <a:off x="0" y="1192736"/>
              <a:ext cx="8989265" cy="1462134"/>
            </a:xfrm>
            <a:prstGeom prst="rect">
              <a:avLst/>
            </a:prstGeom>
          </p:spPr>
          <p:txBody>
            <a:bodyPr anchor="t" rtlCol="false" tIns="0" lIns="0" bIns="0" rIns="0">
              <a:spAutoFit/>
            </a:bodyPr>
            <a:lstStyle/>
            <a:p>
              <a:pPr>
                <a:lnSpc>
                  <a:spcPts val="8359"/>
                </a:lnSpc>
              </a:pPr>
            </a:p>
          </p:txBody>
        </p:sp>
        <p:sp>
          <p:nvSpPr>
            <p:cNvPr name="TextBox 12" id="12"/>
            <p:cNvSpPr txBox="true"/>
            <p:nvPr/>
          </p:nvSpPr>
          <p:spPr>
            <a:xfrm rot="0">
              <a:off x="0" y="3290068"/>
              <a:ext cx="8989265" cy="668845"/>
            </a:xfrm>
            <a:prstGeom prst="rect">
              <a:avLst/>
            </a:prstGeom>
          </p:spPr>
          <p:txBody>
            <a:bodyPr anchor="t" rtlCol="false" tIns="0" lIns="0" bIns="0" rIns="0">
              <a:spAutoFit/>
            </a:bodyPr>
            <a:lstStyle/>
            <a:p>
              <a:pPr>
                <a:lnSpc>
                  <a:spcPts val="3850"/>
                </a:lnSpc>
              </a:pPr>
            </a:p>
          </p:txBody>
        </p:sp>
        <p:sp>
          <p:nvSpPr>
            <p:cNvPr name="TextBox 13" id="13"/>
            <p:cNvSpPr txBox="true"/>
            <p:nvPr/>
          </p:nvSpPr>
          <p:spPr>
            <a:xfrm rot="0">
              <a:off x="0" y="-38100"/>
              <a:ext cx="8989265" cy="647656"/>
            </a:xfrm>
            <a:prstGeom prst="rect">
              <a:avLst/>
            </a:prstGeom>
          </p:spPr>
          <p:txBody>
            <a:bodyPr anchor="t" rtlCol="false" tIns="0" lIns="0" bIns="0" rIns="0">
              <a:spAutoFit/>
            </a:bodyPr>
            <a:lstStyle/>
            <a:p>
              <a:pPr>
                <a:lnSpc>
                  <a:spcPts val="3900"/>
                </a:lnSpc>
                <a:spcBef>
                  <a:spcPct val="0"/>
                </a:spcBef>
              </a:pPr>
            </a:p>
          </p:txBody>
        </p:sp>
      </p:grpSp>
      <p:sp>
        <p:nvSpPr>
          <p:cNvPr name="TextBox 14" id="14"/>
          <p:cNvSpPr txBox="true"/>
          <p:nvPr/>
        </p:nvSpPr>
        <p:spPr>
          <a:xfrm rot="0">
            <a:off x="8690616" y="3721172"/>
            <a:ext cx="8457693" cy="669925"/>
          </a:xfrm>
          <a:prstGeom prst="rect">
            <a:avLst/>
          </a:prstGeom>
        </p:spPr>
        <p:txBody>
          <a:bodyPr anchor="t" rtlCol="false" tIns="0" lIns="0" bIns="0" rIns="0">
            <a:spAutoFit/>
          </a:bodyPr>
          <a:lstStyle/>
          <a:p>
            <a:pPr algn="ctr">
              <a:lnSpc>
                <a:spcPts val="5599"/>
              </a:lnSpc>
            </a:pPr>
            <a:r>
              <a:rPr lang="en-US" sz="3999">
                <a:solidFill>
                  <a:srgbClr val="000000"/>
                </a:solidFill>
                <a:latin typeface="思源黑体-超粗体"/>
              </a:rPr>
              <a:t>1: One dollar worth Luna = 1 UST</a:t>
            </a:r>
            <a:r>
              <a:rPr lang="en-US" sz="3999">
                <a:solidFill>
                  <a:srgbClr val="000000"/>
                </a:solidFill>
                <a:latin typeface="思源黑体-超粗体"/>
              </a:rPr>
              <a:t> </a:t>
            </a:r>
          </a:p>
        </p:txBody>
      </p:sp>
      <p:grpSp>
        <p:nvGrpSpPr>
          <p:cNvPr name="Group 15" id="15"/>
          <p:cNvGrpSpPr/>
          <p:nvPr/>
        </p:nvGrpSpPr>
        <p:grpSpPr>
          <a:xfrm rot="0">
            <a:off x="8065276" y="5364135"/>
            <a:ext cx="9708374" cy="2015980"/>
            <a:chOff x="0" y="0"/>
            <a:chExt cx="2556938" cy="530958"/>
          </a:xfrm>
        </p:grpSpPr>
        <p:sp>
          <p:nvSpPr>
            <p:cNvPr name="Freeform 16" id="16"/>
            <p:cNvSpPr/>
            <p:nvPr/>
          </p:nvSpPr>
          <p:spPr>
            <a:xfrm>
              <a:off x="0" y="0"/>
              <a:ext cx="2556938" cy="530958"/>
            </a:xfrm>
            <a:custGeom>
              <a:avLst/>
              <a:gdLst/>
              <a:ahLst/>
              <a:cxnLst/>
              <a:rect r="r" b="b" t="t" l="l"/>
              <a:pathLst>
                <a:path h="530958" w="2556938">
                  <a:moveTo>
                    <a:pt x="0" y="0"/>
                  </a:moveTo>
                  <a:lnTo>
                    <a:pt x="2556938" y="0"/>
                  </a:lnTo>
                  <a:lnTo>
                    <a:pt x="2556938" y="530958"/>
                  </a:lnTo>
                  <a:lnTo>
                    <a:pt x="0" y="530958"/>
                  </a:lnTo>
                  <a:close/>
                </a:path>
              </a:pathLst>
            </a:custGeom>
            <a:solidFill>
              <a:srgbClr val="7DEFF6"/>
            </a:solidFill>
          </p:spPr>
        </p:sp>
        <p:sp>
          <p:nvSpPr>
            <p:cNvPr name="TextBox 17" id="17"/>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18" id="18"/>
          <p:cNvSpPr txBox="true"/>
          <p:nvPr/>
        </p:nvSpPr>
        <p:spPr>
          <a:xfrm rot="0">
            <a:off x="8313485" y="5837522"/>
            <a:ext cx="9211956" cy="1012189"/>
          </a:xfrm>
          <a:prstGeom prst="rect">
            <a:avLst/>
          </a:prstGeom>
        </p:spPr>
        <p:txBody>
          <a:bodyPr anchor="t" rtlCol="false" tIns="0" lIns="0" bIns="0" rIns="0">
            <a:spAutoFit/>
          </a:bodyPr>
          <a:lstStyle/>
          <a:p>
            <a:pPr algn="ctr">
              <a:lnSpc>
                <a:spcPts val="4060"/>
              </a:lnSpc>
            </a:pPr>
            <a:r>
              <a:rPr lang="en-US" sz="2900">
                <a:solidFill>
                  <a:srgbClr val="000000"/>
                </a:solidFill>
                <a:latin typeface="思源黑体-超粗体"/>
              </a:rPr>
              <a:t>2: Anyone can exchange UST for one dollar worth of Luna, or Luna for one dollar worth of UST. </a:t>
            </a:r>
          </a:p>
        </p:txBody>
      </p:sp>
      <p:grpSp>
        <p:nvGrpSpPr>
          <p:cNvPr name="Group 19" id="19"/>
          <p:cNvGrpSpPr/>
          <p:nvPr/>
        </p:nvGrpSpPr>
        <p:grpSpPr>
          <a:xfrm rot="0">
            <a:off x="8065276" y="7648080"/>
            <a:ext cx="9708374" cy="2015980"/>
            <a:chOff x="0" y="0"/>
            <a:chExt cx="2556938" cy="530958"/>
          </a:xfrm>
        </p:grpSpPr>
        <p:sp>
          <p:nvSpPr>
            <p:cNvPr name="Freeform 20" id="20"/>
            <p:cNvSpPr/>
            <p:nvPr/>
          </p:nvSpPr>
          <p:spPr>
            <a:xfrm>
              <a:off x="0" y="0"/>
              <a:ext cx="2556938" cy="530958"/>
            </a:xfrm>
            <a:custGeom>
              <a:avLst/>
              <a:gdLst/>
              <a:ahLst/>
              <a:cxnLst/>
              <a:rect r="r" b="b" t="t" l="l"/>
              <a:pathLst>
                <a:path h="530958" w="2556938">
                  <a:moveTo>
                    <a:pt x="0" y="0"/>
                  </a:moveTo>
                  <a:lnTo>
                    <a:pt x="2556938" y="0"/>
                  </a:lnTo>
                  <a:lnTo>
                    <a:pt x="2556938" y="530958"/>
                  </a:lnTo>
                  <a:lnTo>
                    <a:pt x="0" y="530958"/>
                  </a:lnTo>
                  <a:close/>
                </a:path>
              </a:pathLst>
            </a:custGeom>
            <a:solidFill>
              <a:srgbClr val="7DEFF6"/>
            </a:solidFill>
          </p:spPr>
        </p:sp>
        <p:sp>
          <p:nvSpPr>
            <p:cNvPr name="TextBox 21" id="21"/>
            <p:cNvSpPr txBox="true"/>
            <p:nvPr/>
          </p:nvSpPr>
          <p:spPr>
            <a:xfrm>
              <a:off x="0" y="-47625"/>
              <a:ext cx="812800" cy="860425"/>
            </a:xfrm>
            <a:prstGeom prst="rect">
              <a:avLst/>
            </a:prstGeom>
          </p:spPr>
          <p:txBody>
            <a:bodyPr anchor="ctr" rtlCol="false" tIns="50800" lIns="50800" bIns="50800" rIns="50800"/>
            <a:lstStyle/>
            <a:p>
              <a:pPr algn="ctr">
                <a:lnSpc>
                  <a:spcPts val="3359"/>
                </a:lnSpc>
              </a:pPr>
            </a:p>
          </p:txBody>
        </p:sp>
      </p:grpSp>
      <p:sp>
        <p:nvSpPr>
          <p:cNvPr name="TextBox 22" id="22"/>
          <p:cNvSpPr txBox="true"/>
          <p:nvPr/>
        </p:nvSpPr>
        <p:spPr>
          <a:xfrm rot="0">
            <a:off x="8690616" y="7883630"/>
            <a:ext cx="8834825" cy="1374775"/>
          </a:xfrm>
          <a:prstGeom prst="rect">
            <a:avLst/>
          </a:prstGeom>
        </p:spPr>
        <p:txBody>
          <a:bodyPr anchor="t" rtlCol="false" tIns="0" lIns="0" bIns="0" rIns="0">
            <a:spAutoFit/>
          </a:bodyPr>
          <a:lstStyle/>
          <a:p>
            <a:pPr algn="ctr" marL="0" indent="0" lvl="0">
              <a:lnSpc>
                <a:spcPts val="5599"/>
              </a:lnSpc>
              <a:spcBef>
                <a:spcPct val="0"/>
              </a:spcBef>
            </a:pPr>
            <a:r>
              <a:rPr lang="en-US" sz="3999" u="none">
                <a:solidFill>
                  <a:srgbClr val="000000"/>
                </a:solidFill>
                <a:latin typeface="思源黑体-超粗体"/>
              </a:rPr>
              <a:t>3: UST can only be redeemed by Luna</a:t>
            </a:r>
          </a:p>
        </p:txBody>
      </p:sp>
      <p:sp>
        <p:nvSpPr>
          <p:cNvPr name="TextBox 23" id="23"/>
          <p:cNvSpPr txBox="true"/>
          <p:nvPr/>
        </p:nvSpPr>
        <p:spPr>
          <a:xfrm rot="0">
            <a:off x="345807" y="2078811"/>
            <a:ext cx="7657882" cy="1526446"/>
          </a:xfrm>
          <a:prstGeom prst="rect">
            <a:avLst/>
          </a:prstGeom>
        </p:spPr>
        <p:txBody>
          <a:bodyPr anchor="t" rtlCol="false" tIns="0" lIns="0" bIns="0" rIns="0">
            <a:spAutoFit/>
          </a:bodyPr>
          <a:lstStyle/>
          <a:p>
            <a:pPr>
              <a:lnSpc>
                <a:spcPts val="6160"/>
              </a:lnSpc>
            </a:pPr>
            <a:r>
              <a:rPr lang="en-US" sz="4400">
                <a:solidFill>
                  <a:srgbClr val="000000"/>
                </a:solidFill>
                <a:latin typeface="思源黑体 Bold"/>
              </a:rPr>
              <a:t>Bidirectional destruction mechanism</a:t>
            </a:r>
          </a:p>
        </p:txBody>
      </p:sp>
      <p:sp>
        <p:nvSpPr>
          <p:cNvPr name="TextBox 24" id="24"/>
          <p:cNvSpPr txBox="true"/>
          <p:nvPr/>
        </p:nvSpPr>
        <p:spPr>
          <a:xfrm rot="0">
            <a:off x="345807" y="267787"/>
            <a:ext cx="6616857" cy="1543028"/>
          </a:xfrm>
          <a:prstGeom prst="rect">
            <a:avLst/>
          </a:prstGeom>
        </p:spPr>
        <p:txBody>
          <a:bodyPr anchor="t" rtlCol="false" tIns="0" lIns="0" bIns="0" rIns="0">
            <a:spAutoFit/>
          </a:bodyPr>
          <a:lstStyle/>
          <a:p>
            <a:pPr algn="ctr">
              <a:lnSpc>
                <a:spcPts val="12599"/>
              </a:lnSpc>
            </a:pPr>
            <a:r>
              <a:rPr lang="en-US" sz="9000">
                <a:solidFill>
                  <a:srgbClr val="000000"/>
                </a:solidFill>
                <a:latin typeface="思源黑体-超粗体"/>
              </a:rPr>
              <a:t>UST &amp; Luna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8100000">
            <a:off x="-755691" y="5735672"/>
            <a:ext cx="2371214" cy="776034"/>
          </a:xfrm>
          <a:prstGeom prst="rect">
            <a:avLst/>
          </a:prstGeom>
        </p:spPr>
      </p:pic>
      <p:sp>
        <p:nvSpPr>
          <p:cNvPr name="TextBox 3" id="3"/>
          <p:cNvSpPr txBox="true"/>
          <p:nvPr/>
        </p:nvSpPr>
        <p:spPr>
          <a:xfrm rot="0">
            <a:off x="345807" y="466148"/>
            <a:ext cx="6616857" cy="1543028"/>
          </a:xfrm>
          <a:prstGeom prst="rect">
            <a:avLst/>
          </a:prstGeom>
        </p:spPr>
        <p:txBody>
          <a:bodyPr anchor="t" rtlCol="false" tIns="0" lIns="0" bIns="0" rIns="0">
            <a:spAutoFit/>
          </a:bodyPr>
          <a:lstStyle/>
          <a:p>
            <a:pPr algn="ctr">
              <a:lnSpc>
                <a:spcPts val="12599"/>
              </a:lnSpc>
            </a:pPr>
            <a:r>
              <a:rPr lang="en-US" sz="9000">
                <a:solidFill>
                  <a:srgbClr val="000000"/>
                </a:solidFill>
                <a:latin typeface="思源黑体-超粗体"/>
              </a:rPr>
              <a:t>UST &amp; Luna</a:t>
            </a:r>
          </a:p>
        </p:txBody>
      </p:sp>
      <p:pic>
        <p:nvPicPr>
          <p:cNvPr name="Picture 4" id="4"/>
          <p:cNvPicPr>
            <a:picLocks noChangeAspect="true"/>
          </p:cNvPicPr>
          <p:nvPr/>
        </p:nvPicPr>
        <p:blipFill>
          <a:blip r:embed="rId4"/>
          <a:srcRect l="0" t="5099" r="32" b="49049"/>
          <a:stretch>
            <a:fillRect/>
          </a:stretch>
        </p:blipFill>
        <p:spPr>
          <a:xfrm flipH="false" flipV="false" rot="0">
            <a:off x="651099" y="3180886"/>
            <a:ext cx="8229728" cy="5491020"/>
          </a:xfrm>
          <a:prstGeom prst="rect">
            <a:avLst/>
          </a:prstGeom>
        </p:spPr>
      </p:pic>
      <p:pic>
        <p:nvPicPr>
          <p:cNvPr name="Picture 5" id="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0" y="9061144"/>
            <a:ext cx="2376189" cy="1309064"/>
          </a:xfrm>
          <a:prstGeom prst="rect">
            <a:avLst/>
          </a:prstGeom>
        </p:spPr>
      </p:pic>
      <p:pic>
        <p:nvPicPr>
          <p:cNvPr name="Picture 6" id="6"/>
          <p:cNvPicPr>
            <a:picLocks noChangeAspect="true"/>
          </p:cNvPicPr>
          <p:nvPr/>
        </p:nvPicPr>
        <p:blipFill>
          <a:blip r:embed="rId4"/>
          <a:srcRect l="0" t="53860" r="4394" b="120"/>
          <a:stretch>
            <a:fillRect/>
          </a:stretch>
        </p:blipFill>
        <p:spPr>
          <a:xfrm flipH="false" flipV="false" rot="0">
            <a:off x="9144000" y="3378179"/>
            <a:ext cx="7841974" cy="5491020"/>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484744" y="1438239"/>
            <a:ext cx="2803256" cy="2108364"/>
          </a:xfrm>
          <a:prstGeom prst="rect">
            <a:avLst/>
          </a:prstGeom>
        </p:spPr>
      </p:pic>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6969475" y="5321073"/>
            <a:ext cx="605324" cy="605324"/>
          </a:xfrm>
          <a:prstGeom prst="rect">
            <a:avLst/>
          </a:prstGeom>
        </p:spPr>
      </p:pic>
      <p:pic>
        <p:nvPicPr>
          <p:cNvPr name="Picture 9" id="9"/>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true" flipV="true" rot="-2895328">
            <a:off x="16592974" y="9005096"/>
            <a:ext cx="1332652" cy="506408"/>
          </a:xfrm>
          <a:prstGeom prst="rect">
            <a:avLst/>
          </a:prstGeom>
        </p:spPr>
      </p:pic>
      <p:sp>
        <p:nvSpPr>
          <p:cNvPr name="TextBox 10" id="10"/>
          <p:cNvSpPr txBox="true"/>
          <p:nvPr/>
        </p:nvSpPr>
        <p:spPr>
          <a:xfrm rot="0">
            <a:off x="2232755" y="9061144"/>
            <a:ext cx="15342044" cy="542878"/>
          </a:xfrm>
          <a:prstGeom prst="rect">
            <a:avLst/>
          </a:prstGeom>
        </p:spPr>
        <p:txBody>
          <a:bodyPr anchor="t" rtlCol="false" tIns="0" lIns="0" bIns="0" rIns="0">
            <a:spAutoFit/>
          </a:bodyPr>
          <a:lstStyle/>
          <a:p>
            <a:pPr algn="l">
              <a:lnSpc>
                <a:spcPts val="4320"/>
              </a:lnSpc>
            </a:pPr>
            <a:r>
              <a:rPr lang="en-US" sz="3600">
                <a:solidFill>
                  <a:srgbClr val="000000"/>
                </a:solidFill>
                <a:latin typeface="思源黑体-超粗体"/>
              </a:rPr>
              <a:t>Daily price of USD and luna during the crash(2022.5.06-2022.5-11)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true" flipV="true" rot="2978449">
            <a:off x="-92779" y="9961019"/>
            <a:ext cx="1332652" cy="506408"/>
          </a:xfrm>
          <a:prstGeom prst="rect">
            <a:avLst/>
          </a:prstGeom>
        </p:spPr>
      </p:pic>
      <p:pic>
        <p:nvPicPr>
          <p:cNvPr name="Picture 3" id="3"/>
          <p:cNvPicPr>
            <a:picLocks noChangeAspect="true"/>
          </p:cNvPicPr>
          <p:nvPr/>
        </p:nvPicPr>
        <p:blipFill>
          <a:blip r:embed="rId4"/>
          <a:srcRect l="0" t="0" r="0" b="0"/>
          <a:stretch>
            <a:fillRect/>
          </a:stretch>
        </p:blipFill>
        <p:spPr>
          <a:xfrm flipH="false" flipV="false" rot="0">
            <a:off x="404261" y="2674787"/>
            <a:ext cx="10917508" cy="6888642"/>
          </a:xfrm>
          <a:prstGeom prst="rect">
            <a:avLst/>
          </a:prstGeom>
        </p:spPr>
      </p:pic>
      <p:pic>
        <p:nvPicPr>
          <p:cNvPr name="Picture 4" id="4"/>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2700000">
            <a:off x="16651778" y="9102258"/>
            <a:ext cx="2818264" cy="922341"/>
          </a:xfrm>
          <a:prstGeom prst="rect">
            <a:avLst/>
          </a:prstGeom>
        </p:spPr>
      </p:pic>
      <p:pic>
        <p:nvPicPr>
          <p:cNvPr name="Picture 5" id="5"/>
          <p:cNvPicPr>
            <a:picLocks noChangeAspect="true"/>
          </p:cNvPicPr>
          <p:nvPr/>
        </p:nvPicPr>
        <p:blipFill>
          <a:blip r:embed="rId7"/>
          <a:srcRect l="0" t="0" r="0" b="0"/>
          <a:stretch>
            <a:fillRect/>
          </a:stretch>
        </p:blipFill>
        <p:spPr>
          <a:xfrm flipH="false" flipV="false" rot="0">
            <a:off x="11379983" y="3329858"/>
            <a:ext cx="4962671" cy="5013607"/>
          </a:xfrm>
          <a:prstGeom prst="rect">
            <a:avLst/>
          </a:prstGeom>
        </p:spPr>
      </p:pic>
      <p:sp>
        <p:nvSpPr>
          <p:cNvPr name="TextBox 6" id="6"/>
          <p:cNvSpPr txBox="true"/>
          <p:nvPr/>
        </p:nvSpPr>
        <p:spPr>
          <a:xfrm rot="0">
            <a:off x="15046497" y="990600"/>
            <a:ext cx="2212803" cy="495264"/>
          </a:xfrm>
          <a:prstGeom prst="rect">
            <a:avLst/>
          </a:prstGeom>
        </p:spPr>
        <p:txBody>
          <a:bodyPr anchor="t" rtlCol="false" tIns="0" lIns="0" bIns="0" rIns="0">
            <a:spAutoFit/>
          </a:bodyPr>
          <a:lstStyle/>
          <a:p>
            <a:pPr algn="r">
              <a:lnSpc>
                <a:spcPts val="3900"/>
              </a:lnSpc>
              <a:spcBef>
                <a:spcPct val="0"/>
              </a:spcBef>
            </a:pPr>
            <a:r>
              <a:rPr lang="en-US" sz="3000">
                <a:solidFill>
                  <a:srgbClr val="000000"/>
                </a:solidFill>
                <a:latin typeface="DM Sans Bold"/>
              </a:rPr>
              <a:t>PART 04</a:t>
            </a:r>
          </a:p>
        </p:txBody>
      </p:sp>
      <p:sp>
        <p:nvSpPr>
          <p:cNvPr name="TextBox 7" id="7"/>
          <p:cNvSpPr txBox="true"/>
          <p:nvPr/>
        </p:nvSpPr>
        <p:spPr>
          <a:xfrm rot="0">
            <a:off x="573547" y="400043"/>
            <a:ext cx="9394362" cy="1543028"/>
          </a:xfrm>
          <a:prstGeom prst="rect">
            <a:avLst/>
          </a:prstGeom>
        </p:spPr>
        <p:txBody>
          <a:bodyPr anchor="t" rtlCol="false" tIns="0" lIns="0" bIns="0" rIns="0">
            <a:spAutoFit/>
          </a:bodyPr>
          <a:lstStyle/>
          <a:p>
            <a:pPr algn="ctr">
              <a:lnSpc>
                <a:spcPts val="12599"/>
              </a:lnSpc>
            </a:pPr>
            <a:r>
              <a:rPr lang="en-US" sz="9000">
                <a:solidFill>
                  <a:srgbClr val="000000"/>
                </a:solidFill>
                <a:latin typeface="思源黑体-超粗体"/>
              </a:rPr>
              <a:t>Anchor Protocol</a:t>
            </a:r>
          </a:p>
        </p:txBody>
      </p:sp>
      <p:pic>
        <p:nvPicPr>
          <p:cNvPr name="Picture 8" id="8"/>
          <p:cNvPicPr>
            <a:picLocks noChangeAspect="true"/>
          </p:cNvPicPr>
          <p:nvPr/>
        </p:nvPicPr>
        <p:blipFill>
          <a:blip r:embed="rId8"/>
          <a:srcRect l="81106" t="22445" r="0" b="59460"/>
          <a:stretch>
            <a:fillRect/>
          </a:stretch>
        </p:blipFill>
        <p:spPr>
          <a:xfrm flipH="false" flipV="false" rot="0">
            <a:off x="16152899" y="3052372"/>
            <a:ext cx="1656689" cy="1179705"/>
          </a:xfrm>
          <a:prstGeom prst="rect">
            <a:avLst/>
          </a:prstGeom>
        </p:spPr>
      </p:pic>
      <p:grpSp>
        <p:nvGrpSpPr>
          <p:cNvPr name="Group 9" id="9"/>
          <p:cNvGrpSpPr/>
          <p:nvPr/>
        </p:nvGrpSpPr>
        <p:grpSpPr>
          <a:xfrm rot="0">
            <a:off x="12237045" y="8481109"/>
            <a:ext cx="3138070" cy="1554381"/>
            <a:chOff x="0" y="0"/>
            <a:chExt cx="4184093" cy="2072509"/>
          </a:xfrm>
        </p:grpSpPr>
        <p:sp>
          <p:nvSpPr>
            <p:cNvPr name="TextBox 10" id="10"/>
            <p:cNvSpPr txBox="true"/>
            <p:nvPr/>
          </p:nvSpPr>
          <p:spPr>
            <a:xfrm rot="0">
              <a:off x="0" y="38100"/>
              <a:ext cx="4166043" cy="1621091"/>
            </a:xfrm>
            <a:prstGeom prst="rect">
              <a:avLst/>
            </a:prstGeom>
          </p:spPr>
          <p:txBody>
            <a:bodyPr anchor="t" rtlCol="false" tIns="0" lIns="0" bIns="0" rIns="0">
              <a:spAutoFit/>
            </a:bodyPr>
            <a:lstStyle/>
            <a:p>
              <a:pPr algn="ctr">
                <a:lnSpc>
                  <a:spcPts val="9320"/>
                </a:lnSpc>
              </a:pPr>
              <a:r>
                <a:rPr lang="en-US" sz="8175">
                  <a:solidFill>
                    <a:srgbClr val="000000"/>
                  </a:solidFill>
                  <a:latin typeface="Oswald Bold"/>
                </a:rPr>
                <a:t>20%</a:t>
              </a:r>
            </a:p>
          </p:txBody>
        </p:sp>
        <p:sp>
          <p:nvSpPr>
            <p:cNvPr name="TextBox 11" id="11"/>
            <p:cNvSpPr txBox="true"/>
            <p:nvPr/>
          </p:nvSpPr>
          <p:spPr>
            <a:xfrm rot="0">
              <a:off x="0" y="1708101"/>
              <a:ext cx="4184093" cy="364407"/>
            </a:xfrm>
            <a:prstGeom prst="rect">
              <a:avLst/>
            </a:prstGeom>
          </p:spPr>
          <p:txBody>
            <a:bodyPr anchor="t" rtlCol="false" tIns="0" lIns="0" bIns="0" rIns="0">
              <a:spAutoFit/>
            </a:bodyPr>
            <a:lstStyle/>
            <a:p>
              <a:pPr algn="ctr">
                <a:lnSpc>
                  <a:spcPts val="1994"/>
                </a:lnSpc>
              </a:pPr>
              <a:r>
                <a:rPr lang="en-US" sz="1690" spc="79">
                  <a:solidFill>
                    <a:srgbClr val="000000"/>
                  </a:solidFill>
                  <a:latin typeface="Lato Heavy Bold"/>
                </a:rPr>
                <a:t>INTEREST RATE</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DAFQTyWwqr8</dc:identifier>
  <dcterms:modified xsi:type="dcterms:W3CDTF">2011-08-01T06:04:30Z</dcterms:modified>
  <cp:revision>1</cp:revision>
  <dc:title>新建 Microsoft PowerPoint 演示文稿.pptx</dc:title>
</cp:coreProperties>
</file>